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74" r:id="rId3"/>
    <p:sldId id="261" r:id="rId4"/>
    <p:sldId id="272" r:id="rId5"/>
    <p:sldId id="264" r:id="rId6"/>
    <p:sldId id="259" r:id="rId7"/>
    <p:sldId id="262" r:id="rId8"/>
    <p:sldId id="276" r:id="rId9"/>
    <p:sldId id="277" r:id="rId10"/>
    <p:sldId id="279" r:id="rId11"/>
    <p:sldId id="263" r:id="rId12"/>
    <p:sldId id="280" r:id="rId13"/>
    <p:sldId id="267" r:id="rId14"/>
    <p:sldId id="281" r:id="rId15"/>
    <p:sldId id="282" r:id="rId16"/>
    <p:sldId id="283" r:id="rId17"/>
    <p:sldId id="284" r:id="rId18"/>
    <p:sldId id="285" r:id="rId19"/>
    <p:sldId id="286" r:id="rId20"/>
    <p:sldId id="269" r:id="rId21"/>
    <p:sldId id="287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EB156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18" autoAdjust="0"/>
    <p:restoredTop sz="94660"/>
  </p:normalViewPr>
  <p:slideViewPr>
    <p:cSldViewPr snapToGrid="0">
      <p:cViewPr>
        <p:scale>
          <a:sx n="50" d="100"/>
          <a:sy n="50" d="100"/>
        </p:scale>
        <p:origin x="2172" y="13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F422E-D74D-46B9-AB01-15178AF3AA17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2A856-5844-46C3-8DB5-778B7F0BC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96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27DB0-F6FF-4338-AD0C-60E32880752F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FAD16-93C4-4128-912C-A06D0861F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9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나머지조</a:t>
            </a:r>
            <a:r>
              <a:rPr lang="ko-KR" altLang="en-US" dirty="0" smtClean="0"/>
              <a:t> 발표 시작하겠습니다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FFAD16-93C4-4128-912C-A06D0861F2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27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</a:t>
            </a:r>
            <a:r>
              <a:rPr lang="ko-KR" altLang="en-US" dirty="0" smtClean="0"/>
              <a:t>안드로이드를 활용한 동아리 관리 프로그램을 만들었습니다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이름하야</a:t>
            </a:r>
            <a:r>
              <a:rPr lang="ko-KR" altLang="en-US" dirty="0" smtClean="0"/>
              <a:t> </a:t>
            </a:r>
            <a:r>
              <a:rPr lang="en-US" altLang="ko-KR" dirty="0" smtClean="0"/>
              <a:t>CMM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FFAD16-93C4-4128-912C-A06D0861F2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75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기존의 문제점은  </a:t>
            </a:r>
            <a:r>
              <a:rPr lang="en-US" altLang="ko-KR" dirty="0" smtClean="0"/>
              <a:t>~~ </a:t>
            </a:r>
          </a:p>
          <a:p>
            <a:r>
              <a:rPr lang="ko-KR" altLang="en-US" dirty="0" smtClean="0"/>
              <a:t>개선 목표는 </a:t>
            </a:r>
            <a:r>
              <a:rPr lang="en-US" altLang="ko-KR" dirty="0" smtClean="0"/>
              <a:t>~~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FFAD16-93C4-4128-912C-A06D0861F2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16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FFAD16-93C4-4128-912C-A06D0861F2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68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그런데</a:t>
            </a:r>
            <a:endParaRPr lang="en-US" altLang="ko-KR" dirty="0" smtClean="0"/>
          </a:p>
          <a:p>
            <a:r>
              <a:rPr lang="ko-KR" altLang="en-US" dirty="0" smtClean="0"/>
              <a:t>안드로이드는 </a:t>
            </a:r>
            <a:r>
              <a:rPr lang="ko-KR" altLang="en-US" dirty="0" err="1" smtClean="0"/>
              <a:t>처음이였습니다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FFAD16-93C4-4128-912C-A06D0861F2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63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FFAD16-93C4-4128-912C-A06D0861F2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71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등 많은 오류가 발생해서 고생을 많이 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FFAD16-93C4-4128-912C-A06D0861F2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4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FFAD16-93C4-4128-912C-A06D0861F2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99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398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 smtClean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332163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52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 smtClean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C0F3B5B-451D-41B7-840D-C3136C470C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64339" y="1009650"/>
            <a:ext cx="5827922" cy="3376613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or Drag Here to Add Picture</a:t>
            </a:r>
            <a:endParaRPr lang="id-ID"/>
          </a:p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6809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 smtClean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4901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 smtClean="0">
                <a:solidFill>
                  <a:schemeClr val="bg1"/>
                </a:solidFill>
                <a:latin typeface="+mj-lt"/>
              </a:rPr>
              <a:t>PAGE</a:t>
            </a:r>
            <a:fld id="{1FF971EA-3A6D-44E0-AE21-1C9457776B3F}" type="slidenum">
              <a:rPr lang="en-US" sz="12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5438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1904CE9-FC93-4C19-8291-B3B6C853B9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70764" y="1475302"/>
            <a:ext cx="3989645" cy="3989645"/>
          </a:xfrm>
          <a:solidFill>
            <a:schemeClr val="accent2"/>
          </a:solidFill>
        </p:spPr>
      </p:sp>
    </p:spTree>
    <p:extLst>
      <p:ext uri="{BB962C8B-B14F-4D97-AF65-F5344CB8AC3E}">
        <p14:creationId xmlns:p14="http://schemas.microsoft.com/office/powerpoint/2010/main" val="11025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34" name="Rectangle 33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84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25" name="Rectangle 24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11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972573" y="2610407"/>
            <a:ext cx="2314575" cy="2312988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5010409" y="2610407"/>
            <a:ext cx="2314575" cy="2312988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936074" y="2610407"/>
            <a:ext cx="2314575" cy="2312988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31" name="Rectangle 30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12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9" name="Rectangle 8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61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937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468A1-4B87-439B-82EC-C3C09A9F3392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4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0" r:id="rId4"/>
    <p:sldLayoutId id="2147483653" r:id="rId5"/>
    <p:sldLayoutId id="2147483654" r:id="rId6"/>
    <p:sldLayoutId id="2147483659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 rot="900000">
            <a:off x="3444818" y="2945695"/>
            <a:ext cx="928522" cy="928522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3710159" y="2875002"/>
            <a:ext cx="25106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spc="600" dirty="0" smtClean="0">
                <a:solidFill>
                  <a:srgbClr val="FFC000"/>
                </a:solidFill>
                <a:latin typeface="+mj-lt"/>
              </a:rPr>
              <a:t>C</a:t>
            </a:r>
            <a:r>
              <a:rPr lang="en-US" sz="66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LUB</a:t>
            </a:r>
            <a:endParaRPr lang="en-US" sz="44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593049" y="5761920"/>
            <a:ext cx="3005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accent1"/>
                </a:solidFill>
              </a:rPr>
              <a:t>나머지조</a:t>
            </a:r>
            <a:r>
              <a:rPr lang="ko-KR" altLang="en-US" sz="1200" dirty="0" smtClean="0">
                <a:solidFill>
                  <a:schemeClr val="accent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accent1"/>
                </a:solidFill>
              </a:rPr>
              <a:t>유재혁</a:t>
            </a:r>
            <a:r>
              <a:rPr lang="en-US" altLang="ko-KR" sz="1200" dirty="0" smtClean="0">
                <a:solidFill>
                  <a:schemeClr val="accent1"/>
                </a:solidFill>
              </a:rPr>
              <a:t>, </a:t>
            </a:r>
            <a:r>
              <a:rPr lang="ko-KR" altLang="en-US" sz="1200" dirty="0" err="1" smtClean="0">
                <a:solidFill>
                  <a:schemeClr val="accent1"/>
                </a:solidFill>
              </a:rPr>
              <a:t>정균모</a:t>
            </a:r>
            <a:r>
              <a:rPr lang="en-US" altLang="ko-KR" sz="1200" dirty="0" smtClean="0">
                <a:solidFill>
                  <a:schemeClr val="accent1"/>
                </a:solidFill>
              </a:rPr>
              <a:t>, </a:t>
            </a:r>
            <a:r>
              <a:rPr lang="ko-KR" altLang="en-US" sz="1200" dirty="0" smtClean="0">
                <a:solidFill>
                  <a:schemeClr val="accent1"/>
                </a:solidFill>
              </a:rPr>
              <a:t>김준혁</a:t>
            </a:r>
            <a:r>
              <a:rPr lang="en-US" altLang="ko-KR" sz="1200" dirty="0" smtClean="0">
                <a:solidFill>
                  <a:schemeClr val="accent1"/>
                </a:solidFill>
              </a:rPr>
              <a:t>, </a:t>
            </a:r>
            <a:r>
              <a:rPr lang="ko-KR" altLang="en-US" sz="1200" dirty="0" err="1" smtClean="0">
                <a:solidFill>
                  <a:schemeClr val="accent1"/>
                </a:solidFill>
              </a:rPr>
              <a:t>권기호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08922" y="3764463"/>
            <a:ext cx="60740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spc="600" dirty="0" err="1" smtClean="0">
                <a:solidFill>
                  <a:srgbClr val="FFC000"/>
                </a:solidFill>
                <a:latin typeface="+mj-lt"/>
              </a:rPr>
              <a:t>M</a:t>
            </a:r>
            <a:r>
              <a:rPr lang="en-US" sz="6600" spc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anage</a:t>
            </a:r>
            <a:r>
              <a:rPr lang="en-US" sz="6600" spc="600" dirty="0" err="1" smtClean="0">
                <a:solidFill>
                  <a:srgbClr val="FFC000"/>
                </a:solidFill>
                <a:latin typeface="+mj-lt"/>
              </a:rPr>
              <a:t>M</a:t>
            </a:r>
            <a:r>
              <a:rPr lang="en-US" sz="6600" spc="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ent</a:t>
            </a:r>
            <a:endParaRPr lang="en-US" sz="44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6741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618127" y="2843180"/>
            <a:ext cx="6955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kern="0" spc="600" dirty="0" smtClean="0">
                <a:solidFill>
                  <a:schemeClr val="bg1"/>
                </a:solidFill>
                <a:latin typeface="+mj-lt"/>
              </a:rPr>
              <a:t>본격 프로그램 소개</a:t>
            </a:r>
            <a:endParaRPr lang="en-US" sz="5400" kern="0" spc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 rot="900000">
            <a:off x="5098992" y="-490179"/>
            <a:ext cx="1994017" cy="1994017"/>
          </a:xfrm>
          <a:prstGeom prst="rect">
            <a:avLst/>
          </a:prstGeom>
          <a:noFill/>
          <a:ln w="1047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519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8" name="Rectangle 17"/>
          <p:cNvSpPr/>
          <p:nvPr/>
        </p:nvSpPr>
        <p:spPr>
          <a:xfrm>
            <a:off x="232210" y="1171519"/>
            <a:ext cx="30407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smtClean="0">
                <a:solidFill>
                  <a:srgbClr val="FFC000"/>
                </a:solidFill>
              </a:rPr>
              <a:t>주의</a:t>
            </a:r>
            <a:r>
              <a:rPr lang="en-US" altLang="ko-KR" sz="1100" b="1" dirty="0" smtClean="0">
                <a:solidFill>
                  <a:srgbClr val="FFC000"/>
                </a:solidFill>
              </a:rPr>
              <a:t>! </a:t>
            </a:r>
            <a:r>
              <a:rPr lang="en-US" altLang="ko-KR" sz="1100" b="1" dirty="0" smtClean="0">
                <a:solidFill>
                  <a:schemeClr val="bg2"/>
                </a:solidFill>
              </a:rPr>
              <a:t>2.5</a:t>
            </a:r>
            <a:r>
              <a:rPr lang="ko-KR" altLang="en-US" sz="1100" b="1" dirty="0" smtClean="0">
                <a:solidFill>
                  <a:schemeClr val="bg2"/>
                </a:solidFill>
              </a:rPr>
              <a:t>배속 입니다</a:t>
            </a:r>
            <a:r>
              <a:rPr lang="en-US" altLang="ko-KR" sz="1100" b="1" dirty="0" smtClean="0">
                <a:solidFill>
                  <a:schemeClr val="bg2"/>
                </a:solidFill>
              </a:rPr>
              <a:t>.</a:t>
            </a:r>
            <a:endParaRPr lang="en-US" sz="1100" b="1" dirty="0">
              <a:solidFill>
                <a:schemeClr val="bg2"/>
              </a:solidFill>
            </a:endParaRPr>
          </a:p>
        </p:txBody>
      </p:sp>
      <p:sp>
        <p:nvSpPr>
          <p:cNvPr id="22" name="Freeform: Shape 9">
            <a:extLst>
              <a:ext uri="{FF2B5EF4-FFF2-40B4-BE49-F238E27FC236}">
                <a16:creationId xmlns:a16="http://schemas.microsoft.com/office/drawing/2014/main" id="{25B1258F-20A2-4E65-B426-D8261E0980AE}"/>
              </a:ext>
            </a:extLst>
          </p:cNvPr>
          <p:cNvSpPr/>
          <p:nvPr/>
        </p:nvSpPr>
        <p:spPr>
          <a:xfrm rot="10800000">
            <a:off x="3220454" y="-692802"/>
            <a:ext cx="5751092" cy="7550801"/>
          </a:xfrm>
          <a:custGeom>
            <a:avLst/>
            <a:gdLst>
              <a:gd name="connsiteX0" fmla="*/ 0 w 5751092"/>
              <a:gd name="connsiteY0" fmla="*/ 1945209 h 6626885"/>
              <a:gd name="connsiteX1" fmla="*/ 82183 w 5751092"/>
              <a:gd name="connsiteY1" fmla="*/ 1945209 h 6626885"/>
              <a:gd name="connsiteX2" fmla="*/ 82183 w 5751092"/>
              <a:gd name="connsiteY2" fmla="*/ 6544702 h 6626885"/>
              <a:gd name="connsiteX3" fmla="*/ 5668909 w 5751092"/>
              <a:gd name="connsiteY3" fmla="*/ 6544702 h 6626885"/>
              <a:gd name="connsiteX4" fmla="*/ 5668909 w 5751092"/>
              <a:gd name="connsiteY4" fmla="*/ 1945209 h 6626885"/>
              <a:gd name="connsiteX5" fmla="*/ 5751092 w 5751092"/>
              <a:gd name="connsiteY5" fmla="*/ 1945209 h 6626885"/>
              <a:gd name="connsiteX6" fmla="*/ 5751092 w 5751092"/>
              <a:gd name="connsiteY6" fmla="*/ 6626885 h 6626885"/>
              <a:gd name="connsiteX7" fmla="*/ 0 w 5751092"/>
              <a:gd name="connsiteY7" fmla="*/ 6626885 h 6626885"/>
              <a:gd name="connsiteX8" fmla="*/ 0 w 5751092"/>
              <a:gd name="connsiteY8" fmla="*/ 0 h 6626885"/>
              <a:gd name="connsiteX9" fmla="*/ 5751092 w 5751092"/>
              <a:gd name="connsiteY9" fmla="*/ 0 h 6626885"/>
              <a:gd name="connsiteX10" fmla="*/ 5751092 w 5751092"/>
              <a:gd name="connsiteY10" fmla="*/ 551686 h 6626885"/>
              <a:gd name="connsiteX11" fmla="*/ 5668909 w 5751092"/>
              <a:gd name="connsiteY11" fmla="*/ 551686 h 6626885"/>
              <a:gd name="connsiteX12" fmla="*/ 5668909 w 5751092"/>
              <a:gd name="connsiteY12" fmla="*/ 82183 h 6626885"/>
              <a:gd name="connsiteX13" fmla="*/ 82183 w 5751092"/>
              <a:gd name="connsiteY13" fmla="*/ 82183 h 6626885"/>
              <a:gd name="connsiteX14" fmla="*/ 82183 w 5751092"/>
              <a:gd name="connsiteY14" fmla="*/ 551686 h 6626885"/>
              <a:gd name="connsiteX15" fmla="*/ 0 w 5751092"/>
              <a:gd name="connsiteY15" fmla="*/ 551686 h 6626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751092" h="6626885">
                <a:moveTo>
                  <a:pt x="0" y="1945209"/>
                </a:moveTo>
                <a:lnTo>
                  <a:pt x="82183" y="1945209"/>
                </a:lnTo>
                <a:lnTo>
                  <a:pt x="82183" y="6544702"/>
                </a:lnTo>
                <a:lnTo>
                  <a:pt x="5668909" y="6544702"/>
                </a:lnTo>
                <a:lnTo>
                  <a:pt x="5668909" y="1945209"/>
                </a:lnTo>
                <a:lnTo>
                  <a:pt x="5751092" y="1945209"/>
                </a:lnTo>
                <a:lnTo>
                  <a:pt x="5751092" y="6626885"/>
                </a:lnTo>
                <a:lnTo>
                  <a:pt x="0" y="6626885"/>
                </a:lnTo>
                <a:close/>
                <a:moveTo>
                  <a:pt x="0" y="0"/>
                </a:moveTo>
                <a:lnTo>
                  <a:pt x="5751092" y="0"/>
                </a:lnTo>
                <a:lnTo>
                  <a:pt x="5751092" y="551686"/>
                </a:lnTo>
                <a:lnTo>
                  <a:pt x="5668909" y="551686"/>
                </a:lnTo>
                <a:lnTo>
                  <a:pt x="5668909" y="82183"/>
                </a:lnTo>
                <a:lnTo>
                  <a:pt x="82183" y="82183"/>
                </a:lnTo>
                <a:lnTo>
                  <a:pt x="82183" y="551686"/>
                </a:lnTo>
                <a:lnTo>
                  <a:pt x="0" y="55168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9861" y="287216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latin typeface="+mj-lt"/>
              </a:rPr>
              <a:t>시연 영상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CMM 최종시연영상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5185" y="1"/>
            <a:ext cx="4580792" cy="675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4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247" r="6782" b="2457"/>
          <a:stretch/>
        </p:blipFill>
        <p:spPr>
          <a:xfrm>
            <a:off x="7754816" y="0"/>
            <a:ext cx="3809453" cy="63920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1166" y="1473340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로딩화면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5792" y="1123132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LoadingActivity</a:t>
            </a:r>
            <a:endParaRPr lang="en-US" sz="1400" spc="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rot="900000">
            <a:off x="1384001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A33450-71A4-47AC-93AE-D29600BB8561}"/>
              </a:ext>
            </a:extLst>
          </p:cNvPr>
          <p:cNvSpPr/>
          <p:nvPr/>
        </p:nvSpPr>
        <p:spPr>
          <a:xfrm>
            <a:off x="2074726" y="3116873"/>
            <a:ext cx="4475543" cy="18626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4C2E6B-98A9-4F7B-8035-836908CE5912}"/>
              </a:ext>
            </a:extLst>
          </p:cNvPr>
          <p:cNvSpPr txBox="1"/>
          <p:nvPr/>
        </p:nvSpPr>
        <p:spPr>
          <a:xfrm>
            <a:off x="2188702" y="3196004"/>
            <a:ext cx="448010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안드로이드의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Splash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기능</a:t>
            </a:r>
            <a:endParaRPr lang="en-US" altLang="ko-KR" sz="2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lvl="1" algn="just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어플리케이션이 켜질 때 </a:t>
            </a:r>
            <a:r>
              <a:rPr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화면 </a:t>
            </a: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지정</a:t>
            </a:r>
            <a:endParaRPr lang="en-US" altLang="ko-KR" sz="16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초 뒤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Login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화면으로 전환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id-ID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31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1166" y="1473340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로그인 화면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9261" y="1123132"/>
            <a:ext cx="1744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LoginActivity</a:t>
            </a:r>
            <a:endParaRPr lang="en-US" sz="1400" spc="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rot="900000">
            <a:off x="1384001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A33450-71A4-47AC-93AE-D29600BB8561}"/>
              </a:ext>
            </a:extLst>
          </p:cNvPr>
          <p:cNvSpPr/>
          <p:nvPr/>
        </p:nvSpPr>
        <p:spPr>
          <a:xfrm>
            <a:off x="1722930" y="3116872"/>
            <a:ext cx="4475543" cy="3301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4C2E6B-98A9-4F7B-8035-836908CE5912}"/>
              </a:ext>
            </a:extLst>
          </p:cNvPr>
          <p:cNvSpPr txBox="1"/>
          <p:nvPr/>
        </p:nvSpPr>
        <p:spPr>
          <a:xfrm>
            <a:off x="1836906" y="3196004"/>
            <a:ext cx="448010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Student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테이블에서 데이터 확인</a:t>
            </a:r>
            <a:endParaRPr lang="en-US" altLang="ko-KR" sz="2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800100" lvl="1" indent="-342900" algn="just">
              <a:lnSpc>
                <a:spcPct val="150000"/>
              </a:lnSpc>
              <a:buFontTx/>
              <a:buChar char="–"/>
            </a:pP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학교 </a:t>
            </a:r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DB</a:t>
            </a: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와 연동 예정</a:t>
            </a:r>
            <a:endParaRPr lang="en-US" altLang="ko-KR" sz="14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6450" r="5790" b="1550"/>
          <a:stretch/>
        </p:blipFill>
        <p:spPr>
          <a:xfrm>
            <a:off x="7746024" y="0"/>
            <a:ext cx="3903785" cy="64183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4C2E6B-98A9-4F7B-8035-836908CE5912}"/>
              </a:ext>
            </a:extLst>
          </p:cNvPr>
          <p:cNvSpPr txBox="1"/>
          <p:nvPr/>
        </p:nvSpPr>
        <p:spPr>
          <a:xfrm>
            <a:off x="1836906" y="4172664"/>
            <a:ext cx="448010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자동로그인 구현</a:t>
            </a:r>
            <a:endParaRPr lang="en-US" altLang="ko-KR" sz="2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800100" lvl="1" indent="-342900" algn="just">
              <a:lnSpc>
                <a:spcPct val="150000"/>
              </a:lnSpc>
              <a:buFontTx/>
              <a:buChar char="–"/>
            </a:pPr>
            <a:r>
              <a:rPr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SharedPreferences</a:t>
            </a:r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기능</a:t>
            </a:r>
            <a:endParaRPr lang="en-US" altLang="ko-KR" sz="14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C2E6B-98A9-4F7B-8035-836908CE5912}"/>
              </a:ext>
            </a:extLst>
          </p:cNvPr>
          <p:cNvSpPr txBox="1"/>
          <p:nvPr/>
        </p:nvSpPr>
        <p:spPr>
          <a:xfrm>
            <a:off x="1836906" y="5152388"/>
            <a:ext cx="448010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로그인 버튼</a:t>
            </a:r>
            <a:endParaRPr lang="en-US" altLang="ko-KR" sz="2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800100" lvl="1" indent="-342900" algn="just">
              <a:lnSpc>
                <a:spcPct val="150000"/>
              </a:lnSpc>
              <a:buFontTx/>
              <a:buChar char="–"/>
            </a:pP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가입된 동아리 리스트로 이동</a:t>
            </a:r>
            <a:endParaRPr lang="en-US" altLang="ko-KR" sz="14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116291" y="2318327"/>
            <a:ext cx="1163782" cy="415637"/>
          </a:xfrm>
          <a:prstGeom prst="roundRect">
            <a:avLst>
              <a:gd name="adj" fmla="val 21111"/>
            </a:avLst>
          </a:prstGeom>
          <a:noFill/>
          <a:ln w="571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9033164" y="2806743"/>
            <a:ext cx="1246909" cy="402449"/>
          </a:xfrm>
          <a:prstGeom prst="roundRect">
            <a:avLst>
              <a:gd name="adj" fmla="val 21111"/>
            </a:avLst>
          </a:prstGeom>
          <a:noFill/>
          <a:ln w="571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t="24394" r="5597" b="50089"/>
          <a:stretch/>
        </p:blipFill>
        <p:spPr>
          <a:xfrm>
            <a:off x="6317014" y="1600201"/>
            <a:ext cx="5763618" cy="23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3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  <p:bldP spid="19" grpId="0" animBg="1"/>
      <p:bldP spid="19" grpId="1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7239" r="6975" b="2030"/>
          <a:stretch/>
        </p:blipFill>
        <p:spPr>
          <a:xfrm>
            <a:off x="466082" y="404025"/>
            <a:ext cx="3903785" cy="6420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73604" y="1473340"/>
            <a:ext cx="4570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가입된 동아리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24264" y="1123132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FragMentPage1</a:t>
            </a:r>
          </a:p>
        </p:txBody>
      </p:sp>
      <p:sp>
        <p:nvSpPr>
          <p:cNvPr id="15" name="Rectangle 14"/>
          <p:cNvSpPr/>
          <p:nvPr/>
        </p:nvSpPr>
        <p:spPr>
          <a:xfrm rot="900000">
            <a:off x="1384001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A33450-71A4-47AC-93AE-D29600BB8561}"/>
              </a:ext>
            </a:extLst>
          </p:cNvPr>
          <p:cNvSpPr/>
          <p:nvPr/>
        </p:nvSpPr>
        <p:spPr>
          <a:xfrm>
            <a:off x="7191171" y="3116872"/>
            <a:ext cx="4475543" cy="20969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4C2E6B-98A9-4F7B-8035-836908CE5912}"/>
              </a:ext>
            </a:extLst>
          </p:cNvPr>
          <p:cNvSpPr txBox="1"/>
          <p:nvPr/>
        </p:nvSpPr>
        <p:spPr>
          <a:xfrm>
            <a:off x="7305147" y="3196004"/>
            <a:ext cx="4480108" cy="836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solidFill>
                  <a:schemeClr val="bg1"/>
                </a:solidFill>
                <a:latin typeface="+mj-ea"/>
                <a:ea typeface="+mj-ea"/>
              </a:rPr>
              <a:t>Club_Member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 DB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에서 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ID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검색</a:t>
            </a:r>
            <a:endParaRPr lang="en-US" altLang="ko-KR" sz="2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800100" lvl="1" indent="-342900" algn="just">
              <a:lnSpc>
                <a:spcPct val="150000"/>
              </a:lnSpc>
              <a:buFontTx/>
              <a:buChar char="–"/>
            </a:pP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가입된 동아리 출력</a:t>
            </a:r>
            <a:endParaRPr lang="en-US" altLang="ko-KR" sz="14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4C2E6B-98A9-4F7B-8035-836908CE5912}"/>
              </a:ext>
            </a:extLst>
          </p:cNvPr>
          <p:cNvSpPr txBox="1"/>
          <p:nvPr/>
        </p:nvSpPr>
        <p:spPr>
          <a:xfrm>
            <a:off x="7305147" y="4172664"/>
            <a:ext cx="448010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Club DB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에서 이미지 </a:t>
            </a:r>
            <a:r>
              <a:rPr lang="en-US" altLang="ko-KR" sz="2000" dirty="0" err="1" smtClean="0">
                <a:solidFill>
                  <a:schemeClr val="bg1"/>
                </a:solidFill>
                <a:latin typeface="+mj-ea"/>
                <a:ea typeface="+mj-ea"/>
              </a:rPr>
              <a:t>url</a:t>
            </a: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검색</a:t>
            </a:r>
          </a:p>
          <a:p>
            <a:pPr marL="800100" lvl="1" indent="-342900" algn="just">
              <a:lnSpc>
                <a:spcPct val="150000"/>
              </a:lnSpc>
              <a:buFontTx/>
              <a:buChar char="–"/>
            </a:pP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서버에서 이미지 파일 다운 및 </a:t>
            </a:r>
            <a:r>
              <a:rPr lang="ko-KR" altLang="en-US" sz="1400" dirty="0" err="1" smtClean="0">
                <a:solidFill>
                  <a:schemeClr val="bg1"/>
                </a:solidFill>
                <a:latin typeface="+mj-ea"/>
                <a:ea typeface="+mj-ea"/>
              </a:rPr>
              <a:t>띄어주기</a:t>
            </a:r>
            <a:endParaRPr lang="en-US" altLang="ko-KR" sz="14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22567" y="2148344"/>
            <a:ext cx="3707605" cy="1242590"/>
          </a:xfrm>
          <a:prstGeom prst="roundRect">
            <a:avLst>
              <a:gd name="adj" fmla="val 21111"/>
            </a:avLst>
          </a:prstGeom>
          <a:noFill/>
          <a:ln w="571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43148" y="2693588"/>
            <a:ext cx="759561" cy="697346"/>
          </a:xfrm>
          <a:prstGeom prst="roundRect">
            <a:avLst>
              <a:gd name="adj" fmla="val 21111"/>
            </a:avLst>
          </a:prstGeom>
          <a:noFill/>
          <a:ln w="571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422" t="13381" r="2808" b="45882"/>
          <a:stretch/>
        </p:blipFill>
        <p:spPr>
          <a:xfrm>
            <a:off x="492317" y="1870526"/>
            <a:ext cx="6283569" cy="279511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589" t="55282" r="2715" b="3837"/>
          <a:stretch/>
        </p:blipFill>
        <p:spPr>
          <a:xfrm>
            <a:off x="466082" y="1870526"/>
            <a:ext cx="6307522" cy="279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4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2" grpId="0" animBg="1"/>
      <p:bldP spid="22" grpId="1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3" y="412546"/>
            <a:ext cx="3903785" cy="64139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37865" y="1473340"/>
            <a:ext cx="5522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전공</a:t>
            </a:r>
            <a:r>
              <a:rPr lang="en-US" altLang="ko-K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·</a:t>
            </a:r>
            <a:r>
              <a:rPr lang="ko-KR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중앙 동아리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6204" y="1123132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FragMentPage</a:t>
            </a:r>
            <a:r>
              <a:rPr lang="en-US" sz="1400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2·3</a:t>
            </a:r>
          </a:p>
        </p:txBody>
      </p:sp>
      <p:sp>
        <p:nvSpPr>
          <p:cNvPr id="15" name="Rectangle 14"/>
          <p:cNvSpPr/>
          <p:nvPr/>
        </p:nvSpPr>
        <p:spPr>
          <a:xfrm rot="900000">
            <a:off x="1384001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A33450-71A4-47AC-93AE-D29600BB8561}"/>
              </a:ext>
            </a:extLst>
          </p:cNvPr>
          <p:cNvSpPr/>
          <p:nvPr/>
        </p:nvSpPr>
        <p:spPr>
          <a:xfrm>
            <a:off x="6555432" y="3116871"/>
            <a:ext cx="4475543" cy="33015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4C2E6B-98A9-4F7B-8035-836908CE5912}"/>
              </a:ext>
            </a:extLst>
          </p:cNvPr>
          <p:cNvSpPr txBox="1"/>
          <p:nvPr/>
        </p:nvSpPr>
        <p:spPr>
          <a:xfrm>
            <a:off x="6669408" y="3196004"/>
            <a:ext cx="4480108" cy="836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CLUB DB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테이블 조회</a:t>
            </a:r>
            <a:endParaRPr lang="en-US" altLang="ko-KR" sz="2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800100" lvl="1" indent="-342900" algn="just">
              <a:lnSpc>
                <a:spcPct val="150000"/>
              </a:lnSpc>
              <a:buFontTx/>
              <a:buChar char="–"/>
            </a:pP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전공</a:t>
            </a:r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·</a:t>
            </a: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중앙 동아리 코드 별 분류</a:t>
            </a:r>
            <a:endParaRPr lang="en-US" altLang="ko-KR" sz="14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4C2E6B-98A9-4F7B-8035-836908CE5912}"/>
              </a:ext>
            </a:extLst>
          </p:cNvPr>
          <p:cNvSpPr txBox="1"/>
          <p:nvPr/>
        </p:nvSpPr>
        <p:spPr>
          <a:xfrm>
            <a:off x="6669408" y="4172664"/>
            <a:ext cx="448010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Spinner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기능</a:t>
            </a:r>
          </a:p>
          <a:p>
            <a:pPr marL="800100" lvl="1" indent="-342900" algn="just">
              <a:lnSpc>
                <a:spcPct val="150000"/>
              </a:lnSpc>
              <a:buFontTx/>
              <a:buChar char="–"/>
            </a:pP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동아리 </a:t>
            </a:r>
            <a:r>
              <a:rPr lang="ko-KR" altLang="en-US" sz="1400" dirty="0" err="1" smtClean="0">
                <a:solidFill>
                  <a:schemeClr val="bg1"/>
                </a:solidFill>
                <a:latin typeface="+mj-ea"/>
                <a:ea typeface="+mj-ea"/>
              </a:rPr>
              <a:t>분류별</a:t>
            </a: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 리스트 출력</a:t>
            </a:r>
            <a:endParaRPr lang="en-US" altLang="ko-KR" sz="14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C2E6B-98A9-4F7B-8035-836908CE5912}"/>
              </a:ext>
            </a:extLst>
          </p:cNvPr>
          <p:cNvSpPr txBox="1"/>
          <p:nvPr/>
        </p:nvSpPr>
        <p:spPr>
          <a:xfrm>
            <a:off x="6669408" y="5189591"/>
            <a:ext cx="448010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가입 버튼</a:t>
            </a:r>
          </a:p>
          <a:p>
            <a:pPr marL="800100" lvl="1" indent="-342900" algn="just">
              <a:lnSpc>
                <a:spcPct val="150000"/>
              </a:lnSpc>
              <a:buFontTx/>
              <a:buChar char="–"/>
            </a:pP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가입신청 페이지 </a:t>
            </a:r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&gt; </a:t>
            </a: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임원에게 가입신청 전달</a:t>
            </a:r>
            <a:endParaRPr lang="en-US" altLang="ko-KR" sz="14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46249" y="1192514"/>
            <a:ext cx="2466109" cy="462545"/>
          </a:xfrm>
          <a:prstGeom prst="roundRect">
            <a:avLst>
              <a:gd name="adj" fmla="val 21111"/>
            </a:avLst>
          </a:prstGeom>
          <a:noFill/>
          <a:ln w="571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08795" y="1607786"/>
            <a:ext cx="803563" cy="352073"/>
          </a:xfrm>
          <a:prstGeom prst="roundRect">
            <a:avLst>
              <a:gd name="adj" fmla="val 21111"/>
            </a:avLst>
          </a:prstGeom>
          <a:noFill/>
          <a:ln w="571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11777" y="5284949"/>
            <a:ext cx="3398982" cy="424873"/>
          </a:xfrm>
          <a:prstGeom prst="roundRect">
            <a:avLst>
              <a:gd name="adj" fmla="val 21111"/>
            </a:avLst>
          </a:prstGeom>
          <a:noFill/>
          <a:ln w="571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94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  <p:bldP spid="19" grpId="0" animBg="1"/>
      <p:bldP spid="19" grpId="1" animBg="1"/>
      <p:bldP spid="20" grpId="0" animBg="1"/>
      <p:bldP spid="20" grpId="1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1166" y="1473340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동아리 홈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1166" y="1123132"/>
            <a:ext cx="2274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ClubHomeActivity</a:t>
            </a:r>
            <a:endParaRPr lang="en-US" sz="1400" spc="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rot="900000">
            <a:off x="1384001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A33450-71A4-47AC-93AE-D29600BB8561}"/>
              </a:ext>
            </a:extLst>
          </p:cNvPr>
          <p:cNvSpPr/>
          <p:nvPr/>
        </p:nvSpPr>
        <p:spPr>
          <a:xfrm>
            <a:off x="1188733" y="2598125"/>
            <a:ext cx="4475543" cy="393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4C2E6B-98A9-4F7B-8035-836908CE5912}"/>
              </a:ext>
            </a:extLst>
          </p:cNvPr>
          <p:cNvSpPr txBox="1"/>
          <p:nvPr/>
        </p:nvSpPr>
        <p:spPr>
          <a:xfrm>
            <a:off x="1302709" y="2677258"/>
            <a:ext cx="448010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동아리 멤버 확인</a:t>
            </a:r>
            <a:endParaRPr lang="en-US" altLang="ko-KR" sz="2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800100" lvl="1" indent="-342900" algn="just">
              <a:lnSpc>
                <a:spcPct val="150000"/>
              </a:lnSpc>
              <a:buFontTx/>
              <a:buChar char="–"/>
            </a:pP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가입된 동아리 회원을 출력</a:t>
            </a:r>
            <a:endParaRPr lang="en-US" altLang="ko-KR" sz="14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4C2E6B-98A9-4F7B-8035-836908CE5912}"/>
              </a:ext>
            </a:extLst>
          </p:cNvPr>
          <p:cNvSpPr txBox="1"/>
          <p:nvPr/>
        </p:nvSpPr>
        <p:spPr>
          <a:xfrm>
            <a:off x="1302709" y="3633554"/>
            <a:ext cx="448010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가입 신청 관리</a:t>
            </a:r>
          </a:p>
          <a:p>
            <a:pPr marL="800100" lvl="1" indent="-342900" algn="just">
              <a:lnSpc>
                <a:spcPct val="150000"/>
              </a:lnSpc>
              <a:buFontTx/>
              <a:buChar char="–"/>
            </a:pP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승인 </a:t>
            </a:r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거절</a:t>
            </a:r>
            <a:endParaRPr lang="en-US" altLang="ko-KR" sz="14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C2E6B-98A9-4F7B-8035-836908CE5912}"/>
              </a:ext>
            </a:extLst>
          </p:cNvPr>
          <p:cNvSpPr txBox="1"/>
          <p:nvPr/>
        </p:nvSpPr>
        <p:spPr>
          <a:xfrm>
            <a:off x="1302709" y="4590590"/>
            <a:ext cx="448010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물품 대여</a:t>
            </a:r>
          </a:p>
          <a:p>
            <a:pPr marL="800100" lvl="1" indent="-342900" algn="just">
              <a:lnSpc>
                <a:spcPct val="150000"/>
              </a:lnSpc>
              <a:buFontTx/>
              <a:buChar char="–"/>
            </a:pP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물품 대여 관리</a:t>
            </a:r>
            <a:endParaRPr lang="en-US" altLang="ko-KR" sz="14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6704" r="6523" b="2084"/>
          <a:stretch/>
        </p:blipFill>
        <p:spPr>
          <a:xfrm>
            <a:off x="7789984" y="4396"/>
            <a:ext cx="3859824" cy="64139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4C2E6B-98A9-4F7B-8035-836908CE5912}"/>
              </a:ext>
            </a:extLst>
          </p:cNvPr>
          <p:cNvSpPr txBox="1"/>
          <p:nvPr/>
        </p:nvSpPr>
        <p:spPr>
          <a:xfrm>
            <a:off x="1302709" y="5541220"/>
            <a:ext cx="448010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배달 전화번호부</a:t>
            </a:r>
          </a:p>
          <a:p>
            <a:pPr marL="800100" lvl="1" indent="-342900" algn="just">
              <a:lnSpc>
                <a:spcPct val="150000"/>
              </a:lnSpc>
              <a:buFontTx/>
              <a:buChar char="–"/>
            </a:pP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근처 맛집 제공</a:t>
            </a:r>
            <a:endParaRPr lang="en-US" altLang="ko-KR" sz="14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789985" y="2165397"/>
            <a:ext cx="1917434" cy="633221"/>
          </a:xfrm>
          <a:prstGeom prst="roundRect">
            <a:avLst>
              <a:gd name="adj" fmla="val 21111"/>
            </a:avLst>
          </a:prstGeom>
          <a:noFill/>
          <a:ln w="571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9616148" y="2165397"/>
            <a:ext cx="1917434" cy="633221"/>
          </a:xfrm>
          <a:prstGeom prst="roundRect">
            <a:avLst>
              <a:gd name="adj" fmla="val 21111"/>
            </a:avLst>
          </a:prstGeom>
          <a:noFill/>
          <a:ln w="571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9616148" y="2894778"/>
            <a:ext cx="1917434" cy="633221"/>
          </a:xfrm>
          <a:prstGeom prst="roundRect">
            <a:avLst>
              <a:gd name="adj" fmla="val 21111"/>
            </a:avLst>
          </a:prstGeom>
          <a:noFill/>
          <a:ln w="571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7789983" y="2894778"/>
            <a:ext cx="1917434" cy="633221"/>
          </a:xfrm>
          <a:prstGeom prst="roundRect">
            <a:avLst>
              <a:gd name="adj" fmla="val 21111"/>
            </a:avLst>
          </a:prstGeom>
          <a:noFill/>
          <a:ln w="5715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15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  <p:bldP spid="14" grpId="0"/>
      <p:bldP spid="16" grpId="0" animBg="1"/>
      <p:bldP spid="16" grpId="1" animBg="1"/>
      <p:bldP spid="25" grpId="0" animBg="1"/>
      <p:bldP spid="25" grpId="1" animBg="1"/>
      <p:bldP spid="26" grpId="0" animBg="1"/>
      <p:bldP spid="29" grpId="0" animBg="1"/>
      <p:bldP spid="2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143" r="6636" b="2049"/>
          <a:stretch/>
        </p:blipFill>
        <p:spPr>
          <a:xfrm>
            <a:off x="7690656" y="322996"/>
            <a:ext cx="3289793" cy="6363427"/>
          </a:xfrm>
          <a:prstGeom prst="rect">
            <a:avLst/>
          </a:prstGeom>
        </p:spPr>
      </p:pic>
      <p:sp>
        <p:nvSpPr>
          <p:cNvPr id="26" name="Rectangle 10">
            <a:extLst>
              <a:ext uri="{FF2B5EF4-FFF2-40B4-BE49-F238E27FC236}">
                <a16:creationId xmlns:a16="http://schemas.microsoft.com/office/drawing/2014/main" id="{5AA33450-71A4-47AC-93AE-D29600BB8561}"/>
              </a:ext>
            </a:extLst>
          </p:cNvPr>
          <p:cNvSpPr/>
          <p:nvPr/>
        </p:nvSpPr>
        <p:spPr>
          <a:xfrm>
            <a:off x="1745705" y="3785999"/>
            <a:ext cx="3621392" cy="21376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TextBox 26"/>
          <p:cNvSpPr txBox="1"/>
          <p:nvPr/>
        </p:nvSpPr>
        <p:spPr>
          <a:xfrm>
            <a:off x="1302709" y="2661213"/>
            <a:ext cx="4801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가입 신청 관리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4C2E6B-98A9-4F7B-8035-836908CE5912}"/>
              </a:ext>
            </a:extLst>
          </p:cNvPr>
          <p:cNvSpPr txBox="1"/>
          <p:nvPr/>
        </p:nvSpPr>
        <p:spPr>
          <a:xfrm>
            <a:off x="1993301" y="3881051"/>
            <a:ext cx="448010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승인 클릭</a:t>
            </a:r>
          </a:p>
          <a:p>
            <a:pPr marL="800100" lvl="1" indent="-342900" algn="just">
              <a:lnSpc>
                <a:spcPct val="150000"/>
              </a:lnSpc>
              <a:buFontTx/>
              <a:buChar char="–"/>
            </a:pPr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DB </a:t>
            </a: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코드 </a:t>
            </a:r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 변경</a:t>
            </a:r>
            <a:endParaRPr lang="en-US" altLang="ko-KR" sz="14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4C2E6B-98A9-4F7B-8035-836908CE5912}"/>
              </a:ext>
            </a:extLst>
          </p:cNvPr>
          <p:cNvSpPr txBox="1"/>
          <p:nvPr/>
        </p:nvSpPr>
        <p:spPr>
          <a:xfrm>
            <a:off x="1993301" y="4849834"/>
            <a:ext cx="448010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거절 클릭</a:t>
            </a:r>
          </a:p>
          <a:p>
            <a:pPr marL="800100" lvl="1" indent="-342900" algn="just">
              <a:lnSpc>
                <a:spcPct val="150000"/>
              </a:lnSpc>
              <a:buFontTx/>
              <a:buChar char="–"/>
            </a:pPr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DB </a:t>
            </a: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코드 </a:t>
            </a:r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로 변경</a:t>
            </a:r>
            <a:endParaRPr lang="en-US" altLang="ko-KR" sz="14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Rectangle 14"/>
          <p:cNvSpPr/>
          <p:nvPr/>
        </p:nvSpPr>
        <p:spPr>
          <a:xfrm rot="900000">
            <a:off x="1384001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A33450-71A4-47AC-93AE-D29600BB8561}"/>
              </a:ext>
            </a:extLst>
          </p:cNvPr>
          <p:cNvSpPr/>
          <p:nvPr/>
        </p:nvSpPr>
        <p:spPr>
          <a:xfrm>
            <a:off x="5904205" y="3273666"/>
            <a:ext cx="3621392" cy="17643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4C2E6B-98A9-4F7B-8035-836908CE5912}"/>
              </a:ext>
            </a:extLst>
          </p:cNvPr>
          <p:cNvSpPr txBox="1"/>
          <p:nvPr/>
        </p:nvSpPr>
        <p:spPr>
          <a:xfrm>
            <a:off x="6018180" y="3352798"/>
            <a:ext cx="448010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동아리 멤버 확인</a:t>
            </a:r>
            <a:endParaRPr lang="en-US" altLang="ko-KR" sz="2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800100" lvl="1" indent="-342900" algn="just">
              <a:lnSpc>
                <a:spcPct val="150000"/>
              </a:lnSpc>
              <a:buFontTx/>
              <a:buChar char="–"/>
            </a:pP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가입된 동아리 회원을 출력</a:t>
            </a:r>
            <a:endParaRPr lang="en-US" altLang="ko-KR" sz="14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4C2E6B-98A9-4F7B-8035-836908CE5912}"/>
              </a:ext>
            </a:extLst>
          </p:cNvPr>
          <p:cNvSpPr txBox="1"/>
          <p:nvPr/>
        </p:nvSpPr>
        <p:spPr>
          <a:xfrm>
            <a:off x="6018180" y="4309094"/>
            <a:ext cx="4480108" cy="49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직급 확인</a:t>
            </a:r>
            <a:endParaRPr lang="en-US" altLang="ko-KR" sz="14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637" y="2148880"/>
            <a:ext cx="5493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동아리 멤버 확인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6487" r="6889" b="2076"/>
          <a:stretch/>
        </p:blipFill>
        <p:spPr>
          <a:xfrm>
            <a:off x="644953" y="322996"/>
            <a:ext cx="3329510" cy="6392009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5AA33450-71A4-47AC-93AE-D29600BB8561}"/>
              </a:ext>
            </a:extLst>
          </p:cNvPr>
          <p:cNvSpPr/>
          <p:nvPr/>
        </p:nvSpPr>
        <p:spPr>
          <a:xfrm>
            <a:off x="1745705" y="3015272"/>
            <a:ext cx="3621392" cy="10672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4C2E6B-98A9-4F7B-8035-836908CE5912}"/>
              </a:ext>
            </a:extLst>
          </p:cNvPr>
          <p:cNvSpPr txBox="1"/>
          <p:nvPr/>
        </p:nvSpPr>
        <p:spPr>
          <a:xfrm>
            <a:off x="1993301" y="3094404"/>
            <a:ext cx="448010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전화번호 클릭</a:t>
            </a:r>
          </a:p>
          <a:p>
            <a:pPr marL="800100" lvl="1" indent="-342900" algn="just">
              <a:lnSpc>
                <a:spcPct val="150000"/>
              </a:lnSpc>
              <a:buFontTx/>
              <a:buChar char="–"/>
            </a:pP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자동 전화 연결</a:t>
            </a:r>
            <a:endParaRPr lang="en-US" altLang="ko-KR" sz="14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02709" y="1890486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배달 음식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7116" t="359" r="6635" b="2231"/>
          <a:stretch/>
        </p:blipFill>
        <p:spPr>
          <a:xfrm>
            <a:off x="659034" y="322996"/>
            <a:ext cx="3329510" cy="6392033"/>
          </a:xfrm>
          <a:prstGeom prst="rect">
            <a:avLst/>
          </a:prstGeom>
        </p:spPr>
      </p:pic>
      <p:sp>
        <p:nvSpPr>
          <p:cNvPr id="22" name="Rectangle 10">
            <a:extLst>
              <a:ext uri="{FF2B5EF4-FFF2-40B4-BE49-F238E27FC236}">
                <a16:creationId xmlns:a16="http://schemas.microsoft.com/office/drawing/2014/main" id="{5AA33450-71A4-47AC-93AE-D29600BB8561}"/>
              </a:ext>
            </a:extLst>
          </p:cNvPr>
          <p:cNvSpPr/>
          <p:nvPr/>
        </p:nvSpPr>
        <p:spPr>
          <a:xfrm>
            <a:off x="6064507" y="3273666"/>
            <a:ext cx="3621392" cy="17643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4C2E6B-98A9-4F7B-8035-836908CE5912}"/>
              </a:ext>
            </a:extLst>
          </p:cNvPr>
          <p:cNvSpPr txBox="1"/>
          <p:nvPr/>
        </p:nvSpPr>
        <p:spPr>
          <a:xfrm>
            <a:off x="6178482" y="3352798"/>
            <a:ext cx="4480108" cy="836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대여 가능 물품 목록</a:t>
            </a:r>
            <a:endParaRPr lang="en-US" altLang="ko-KR" sz="2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800100" lvl="1" indent="-342900" algn="just">
              <a:lnSpc>
                <a:spcPct val="150000"/>
              </a:lnSpc>
              <a:buFontTx/>
              <a:buChar char="–"/>
            </a:pP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클릭 시 대여</a:t>
            </a:r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반납 </a:t>
            </a:r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Dialog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4C2E6B-98A9-4F7B-8035-836908CE5912}"/>
              </a:ext>
            </a:extLst>
          </p:cNvPr>
          <p:cNvSpPr txBox="1"/>
          <p:nvPr/>
        </p:nvSpPr>
        <p:spPr>
          <a:xfrm>
            <a:off x="6178482" y="4309094"/>
            <a:ext cx="44801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물건 개수 카운트</a:t>
            </a:r>
            <a:endParaRPr lang="en-US" altLang="ko-KR" sz="14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46939" y="2148880"/>
            <a:ext cx="3185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물품 대여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6751" r="6494" b="1943"/>
          <a:stretch/>
        </p:blipFill>
        <p:spPr>
          <a:xfrm>
            <a:off x="7690656" y="322972"/>
            <a:ext cx="3289793" cy="636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6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/>
      <p:bldP spid="27" grpId="1"/>
      <p:bldP spid="28" grpId="0"/>
      <p:bldP spid="28" grpId="1"/>
      <p:bldP spid="29" grpId="0"/>
      <p:bldP spid="29" grpId="1"/>
      <p:bldP spid="11" grpId="0" animBg="1"/>
      <p:bldP spid="11" grpId="1" animBg="1"/>
      <p:bldP spid="12" grpId="0"/>
      <p:bldP spid="12" grpId="1"/>
      <p:bldP spid="17" grpId="0"/>
      <p:bldP spid="17" grpId="1"/>
      <p:bldP spid="7" grpId="0"/>
      <p:bldP spid="7" grpId="1"/>
      <p:bldP spid="16" grpId="0" animBg="1"/>
      <p:bldP spid="19" grpId="0"/>
      <p:bldP spid="21" grpId="0"/>
      <p:bldP spid="22" grpId="0" animBg="1"/>
      <p:bldP spid="22" grpId="1" animBg="1"/>
      <p:bldP spid="23" grpId="0"/>
      <p:bldP spid="23" grpId="1"/>
      <p:bldP spid="24" grpId="0"/>
      <p:bldP spid="24" grpId="1"/>
      <p:bldP spid="25" grpId="0"/>
      <p:bldP spid="2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464788" y="2843180"/>
            <a:ext cx="3262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kern="0" spc="600" dirty="0" err="1" smtClean="0">
                <a:solidFill>
                  <a:schemeClr val="bg1"/>
                </a:solidFill>
                <a:latin typeface="+mj-lt"/>
              </a:rPr>
              <a:t>향후계획</a:t>
            </a:r>
            <a:endParaRPr lang="en-US" sz="5400" kern="0" spc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 rot="900000">
            <a:off x="5098992" y="-490179"/>
            <a:ext cx="1994017" cy="1994017"/>
          </a:xfrm>
          <a:prstGeom prst="rect">
            <a:avLst/>
          </a:prstGeom>
          <a:noFill/>
          <a:ln w="1047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39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74150" y="1785935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게시판 기능</a:t>
            </a:r>
            <a:endParaRPr lang="en-US" sz="5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87336" y="1378648"/>
            <a:ext cx="1056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300" dirty="0" smtClean="0">
                <a:solidFill>
                  <a:schemeClr val="accent1"/>
                </a:solidFill>
              </a:rPr>
              <a:t>기능추가</a:t>
            </a:r>
            <a:endParaRPr lang="en-US" altLang="ko-KR" sz="1400" spc="300" dirty="0">
              <a:solidFill>
                <a:schemeClr val="accent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46701" y="3814986"/>
            <a:ext cx="4195818" cy="603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글쓰기 권한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댓글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삭제등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구현할 내용이 많음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DB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테이블은 준비 완료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 rot="900000">
            <a:off x="7319737" y="-4817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2" descr="http://www.masterqna.com/android/?qa=blob&amp;qa_blobid=55363975806875005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752475"/>
            <a:ext cx="3413375" cy="497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37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900000">
            <a:off x="2107596" y="2829316"/>
            <a:ext cx="928522" cy="928522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426018" y="2758623"/>
            <a:ext cx="25042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spc="600" dirty="0" smtClean="0">
                <a:solidFill>
                  <a:srgbClr val="FFC000"/>
                </a:solidFill>
                <a:latin typeface="+mj-lt"/>
              </a:rPr>
              <a:t>CMM</a:t>
            </a:r>
            <a:endParaRPr lang="en-US" sz="4400" spc="6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3662" y="3648084"/>
            <a:ext cx="37850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spc="600" dirty="0" smtClean="0">
                <a:solidFill>
                  <a:srgbClr val="92D050"/>
                </a:solidFill>
                <a:latin typeface="+mj-lt"/>
              </a:rPr>
              <a:t>Android</a:t>
            </a:r>
            <a:endParaRPr lang="en-US" sz="4400" spc="6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52202" y="-624172"/>
            <a:ext cx="3705225" cy="38004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911" b="96748" l="9709" r="89968">
                        <a14:foregroundMark x1="44013" y1="21951" x2="44013" y2="21951"/>
                        <a14:foregroundMark x1="40453" y1="7317" x2="40453" y2="7317"/>
                        <a14:foregroundMark x1="54369" y1="11789" x2="54369" y2="11789"/>
                        <a14:foregroundMark x1="65372" y1="24390" x2="65372" y2="24390"/>
                        <a14:foregroundMark x1="45307" y1="92276" x2="45307" y2="92276"/>
                        <a14:foregroundMark x1="31392" y1="93902" x2="31392" y2="93902"/>
                        <a14:foregroundMark x1="63754" y1="95122" x2="63754" y2="95122"/>
                        <a14:foregroundMark x1="75081" y1="96748" x2="75081" y2="967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05770" y="4515984"/>
            <a:ext cx="2943225" cy="2343150"/>
          </a:xfrm>
          <a:prstGeom prst="rect">
            <a:avLst/>
          </a:prstGeom>
        </p:spPr>
      </p:pic>
      <p:sp>
        <p:nvSpPr>
          <p:cNvPr id="4" name="포인트가 5개인 별 3"/>
          <p:cNvSpPr/>
          <p:nvPr/>
        </p:nvSpPr>
        <p:spPr>
          <a:xfrm rot="1598109">
            <a:off x="9130889" y="3102555"/>
            <a:ext cx="706257" cy="635007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77881" y="3648084"/>
            <a:ext cx="25218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600" dirty="0" smtClean="0">
                <a:solidFill>
                  <a:schemeClr val="bg1"/>
                </a:solidFill>
              </a:rPr>
              <a:t>From</a:t>
            </a:r>
            <a:endParaRPr lang="en-US" sz="4400" spc="600" dirty="0">
              <a:solidFill>
                <a:srgbClr val="92D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119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/>
      <p:bldP spid="5" grpId="0"/>
      <p:bldP spid="4" grpId="0" animBg="1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ì¼ë° pc ë¸ë¼ì°ì  ì ì, ëª¨ë°ì¼ ë¸ë¼ì°ì  ì ì ì 1.ì ì íê²½ì ë°ë¥¸ ìµì ì ì¬ì©ì íë©´ í¸ì¶ 2.ê²ìë¬¼,DBì°ë 3.íµí© ì»¨íì¸  ê´ë¦¬ì ëª¨ë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" t="10479" r="3949" b="17447"/>
          <a:stretch/>
        </p:blipFill>
        <p:spPr bwMode="auto">
          <a:xfrm>
            <a:off x="4631701" y="1198197"/>
            <a:ext cx="7181903" cy="378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56306" y="1525927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300" dirty="0">
                <a:solidFill>
                  <a:schemeClr val="accent1"/>
                </a:solidFill>
              </a:rPr>
              <a:t>기능추가</a:t>
            </a:r>
            <a:endParaRPr lang="en-US" altLang="ko-KR" sz="1400" spc="300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9067" y="1933214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웹 연동</a:t>
            </a:r>
            <a:endParaRPr lang="en-US" sz="5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49" name="Rectangle 1148"/>
          <p:cNvSpPr/>
          <p:nvPr/>
        </p:nvSpPr>
        <p:spPr>
          <a:xfrm>
            <a:off x="1056306" y="3787050"/>
            <a:ext cx="3575396" cy="326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웹 팀이랑 데이터 동기화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50" name="Rectangle 1149"/>
          <p:cNvSpPr/>
          <p:nvPr/>
        </p:nvSpPr>
        <p:spPr>
          <a:xfrm rot="900000">
            <a:off x="1384001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6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 descr="ROCKET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9" b="90000" l="10000" r="90000">
                        <a14:foregroundMark x1="40556" y1="43846" x2="40556" y2="43846"/>
                        <a14:foregroundMark x1="38222" y1="34808" x2="38222" y2="34808"/>
                        <a14:foregroundMark x1="74222" y1="2115" x2="74222" y2="2115"/>
                        <a14:foregroundMark x1="51889" y1="29038" x2="51889" y2="29038"/>
                        <a14:foregroundMark x1="61111" y1="13269" x2="53556" y2="30000"/>
                        <a14:foregroundMark x1="76000" y1="769" x2="76000" y2="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16" r="20994"/>
          <a:stretch/>
        </p:blipFill>
        <p:spPr bwMode="auto">
          <a:xfrm rot="16558131">
            <a:off x="12520131" y="7597835"/>
            <a:ext cx="4765431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 rot="900000">
            <a:off x="2864526" y="2945695"/>
            <a:ext cx="928522" cy="928522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104127" y="2875002"/>
            <a:ext cx="57727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spc="600" dirty="0" smtClean="0">
                <a:solidFill>
                  <a:schemeClr val="bg1"/>
                </a:solidFill>
                <a:latin typeface="+mj-lt"/>
              </a:rPr>
              <a:t>LAUNCHING</a:t>
            </a:r>
            <a:endParaRPr lang="en-US" sz="4400" spc="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268" name="Picture 4" descr="ROCKET 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" y="82234"/>
            <a:ext cx="2754679" cy="27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포인트가 5개인 별 8"/>
          <p:cNvSpPr/>
          <p:nvPr/>
        </p:nvSpPr>
        <p:spPr>
          <a:xfrm rot="1411039">
            <a:off x="8704415" y="2162199"/>
            <a:ext cx="706257" cy="635007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63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-1.38021 -1.71342 " pathEditMode="relative" rAng="0" ptsTypes="AA">
                                      <p:cBhvr>
                                        <p:cTn id="15" dur="40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10" y="-8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2306346" y="2753802"/>
            <a:ext cx="75793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kern="0" spc="600" dirty="0" smtClean="0">
                <a:solidFill>
                  <a:schemeClr val="bg1"/>
                </a:solidFill>
                <a:latin typeface="+mj-lt"/>
              </a:rPr>
              <a:t>THANKS FOR</a:t>
            </a:r>
          </a:p>
          <a:p>
            <a:pPr algn="ctr"/>
            <a:r>
              <a:rPr lang="en-US" sz="5400" kern="0" spc="600" dirty="0" smtClean="0">
                <a:solidFill>
                  <a:schemeClr val="bg1"/>
                </a:solidFill>
                <a:latin typeface="+mj-lt"/>
              </a:rPr>
              <a:t>YOUR ATTENTION</a:t>
            </a:r>
            <a:endParaRPr lang="en-US" sz="5400" kern="0" spc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 rot="900000">
            <a:off x="5098992" y="-490179"/>
            <a:ext cx="1994017" cy="1994017"/>
          </a:xfrm>
          <a:prstGeom prst="rect">
            <a:avLst/>
          </a:prstGeom>
          <a:noFill/>
          <a:ln w="1047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343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48211" y="3542657"/>
            <a:ext cx="455194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한림대학교 동아리 관리 솔루션이 없음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멤버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관리의 어려움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전산화 되어 있지 않은 업무 처리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동아리만의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dentity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부족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활용 불가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86393" y="743173"/>
            <a:ext cx="58192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Why</a:t>
            </a:r>
          </a:p>
          <a:p>
            <a:pPr algn="ctr"/>
            <a:r>
              <a:rPr lang="en-US" sz="54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Club Manage ?</a:t>
            </a:r>
            <a:endParaRPr 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 rot="900000">
            <a:off x="5734297" y="-481706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오른쪽 화살표 1"/>
          <p:cNvSpPr/>
          <p:nvPr/>
        </p:nvSpPr>
        <p:spPr>
          <a:xfrm>
            <a:off x="5400155" y="3670057"/>
            <a:ext cx="1138843" cy="273871"/>
          </a:xfrm>
          <a:prstGeom prst="rightArrow">
            <a:avLst>
              <a:gd name="adj1" fmla="val 50000"/>
              <a:gd name="adj2" fmla="val 407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2"/>
          <p:cNvSpPr/>
          <p:nvPr/>
        </p:nvSpPr>
        <p:spPr>
          <a:xfrm>
            <a:off x="6833375" y="3542657"/>
            <a:ext cx="455194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자체 동아리 관리 솔루션 획득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간단한 멤버 관리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전자결재 시스템으로 업무의 효율성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간단한 홍보 시스템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사용자의 데이터 트렌드 확인 가능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20495" y="300533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</a:rPr>
              <a:t>기존 문제점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94722" y="3005330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</a:rPr>
              <a:t>개선 목표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5400155" y="4071328"/>
            <a:ext cx="1138843" cy="273871"/>
          </a:xfrm>
          <a:prstGeom prst="rightArrow">
            <a:avLst>
              <a:gd name="adj1" fmla="val 50000"/>
              <a:gd name="adj2" fmla="val 407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5400155" y="4472599"/>
            <a:ext cx="1138843" cy="273871"/>
          </a:xfrm>
          <a:prstGeom prst="rightArrow">
            <a:avLst>
              <a:gd name="adj1" fmla="val 50000"/>
              <a:gd name="adj2" fmla="val 407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5400155" y="4873870"/>
            <a:ext cx="1138843" cy="273871"/>
          </a:xfrm>
          <a:prstGeom prst="rightArrow">
            <a:avLst>
              <a:gd name="adj1" fmla="val 50000"/>
              <a:gd name="adj2" fmla="val 407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400155" y="5276591"/>
            <a:ext cx="1138843" cy="273871"/>
          </a:xfrm>
          <a:prstGeom prst="rightArrow">
            <a:avLst>
              <a:gd name="adj1" fmla="val 50000"/>
              <a:gd name="adj2" fmla="val 407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5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4887142" y="2610407"/>
            <a:ext cx="2314575" cy="231298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1402343" y="2707379"/>
            <a:ext cx="1994017" cy="2216016"/>
          </a:xfrm>
          <a:prstGeom prst="rect">
            <a:avLst/>
          </a:prstGeom>
          <a:noFill/>
          <a:ln w="1047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1"/>
          <p:cNvSpPr txBox="1"/>
          <p:nvPr/>
        </p:nvSpPr>
        <p:spPr>
          <a:xfrm>
            <a:off x="1848414" y="5328856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accent1"/>
                </a:solidFill>
                <a:latin typeface="Raleway" panose="020B0003030101060003" pitchFamily="34" charset="0"/>
              </a:rPr>
              <a:t>Select Club !</a:t>
            </a:r>
            <a:endParaRPr lang="id-ID" sz="1600" dirty="0">
              <a:solidFill>
                <a:schemeClr val="accent1"/>
              </a:solidFill>
              <a:latin typeface="Raleway" panose="020B0003030101060003" pitchFamily="34" charset="0"/>
            </a:endParaRPr>
          </a:p>
        </p:txBody>
      </p:sp>
      <p:sp>
        <p:nvSpPr>
          <p:cNvPr id="41" name="TextBox 57"/>
          <p:cNvSpPr txBox="1"/>
          <p:nvPr/>
        </p:nvSpPr>
        <p:spPr>
          <a:xfrm>
            <a:off x="5490018" y="5328856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accent1"/>
                </a:solidFill>
                <a:latin typeface="Raleway" panose="020B0003030101060003" pitchFamily="34" charset="0"/>
              </a:rPr>
              <a:t>Easy Join !</a:t>
            </a:r>
            <a:endParaRPr lang="id-ID" sz="1600" dirty="0">
              <a:solidFill>
                <a:schemeClr val="accent1"/>
              </a:solidFill>
              <a:latin typeface="Raleway" panose="020B0003030101060003" pitchFamily="34" charset="0"/>
            </a:endParaRPr>
          </a:p>
        </p:txBody>
      </p:sp>
      <p:sp>
        <p:nvSpPr>
          <p:cNvPr id="43" name="TextBox 11"/>
          <p:cNvSpPr txBox="1"/>
          <p:nvPr/>
        </p:nvSpPr>
        <p:spPr>
          <a:xfrm>
            <a:off x="9014602" y="5328856"/>
            <a:ext cx="1584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accent1"/>
                </a:solidFill>
                <a:latin typeface="Raleway" panose="020B0003030101060003" pitchFamily="34" charset="0"/>
              </a:rPr>
              <a:t>Play Every Thing !</a:t>
            </a:r>
            <a:endParaRPr lang="id-ID" sz="1600" dirty="0">
              <a:solidFill>
                <a:schemeClr val="accent1"/>
              </a:solidFill>
              <a:latin typeface="Raleway" panose="020B0003030101060003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0746" y="458955"/>
            <a:ext cx="37305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What is</a:t>
            </a: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  <a:p>
            <a:pPr algn="ctr"/>
            <a:r>
              <a:rPr lang="en-US" sz="5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ProCess</a:t>
            </a: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? 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https://mblogthumb-phinf.pstatic.net/20141128_278/smileforyou__1417139172174DEuQH_PNG/1%25EC%2584%25A0%25ED%2583%259D%25EC%259C%2584%25EC%2597%25BC%25EC%2597%2590%25EC%25A2%258B%25EC%259D%2580%25EC%25B0%25A8.png?type=w8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124" y="2865384"/>
            <a:ext cx="1531820" cy="181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oin 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420" y="2893476"/>
            <a:ext cx="1994017" cy="184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9636" y="2707379"/>
            <a:ext cx="1994016" cy="2273457"/>
          </a:xfrm>
          <a:prstGeom prst="rect">
            <a:avLst/>
          </a:prstGeom>
        </p:spPr>
      </p:pic>
      <p:sp>
        <p:nvSpPr>
          <p:cNvPr id="25" name="Rectangle 38"/>
          <p:cNvSpPr/>
          <p:nvPr/>
        </p:nvSpPr>
        <p:spPr>
          <a:xfrm>
            <a:off x="8809635" y="2707379"/>
            <a:ext cx="1994017" cy="2216016"/>
          </a:xfrm>
          <a:prstGeom prst="rect">
            <a:avLst/>
          </a:prstGeom>
          <a:noFill/>
          <a:ln w="1047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오른쪽 화살표 26"/>
          <p:cNvSpPr/>
          <p:nvPr/>
        </p:nvSpPr>
        <p:spPr>
          <a:xfrm>
            <a:off x="3556639" y="3351936"/>
            <a:ext cx="1074904" cy="926900"/>
          </a:xfrm>
          <a:prstGeom prst="rightArrow">
            <a:avLst>
              <a:gd name="adj1" fmla="val 50000"/>
              <a:gd name="adj2" fmla="val 407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7457316" y="3351936"/>
            <a:ext cx="1074904" cy="926900"/>
          </a:xfrm>
          <a:prstGeom prst="rightArrow">
            <a:avLst>
              <a:gd name="adj1" fmla="val 50000"/>
              <a:gd name="adj2" fmla="val 407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9" grpId="0" animBg="1"/>
      <p:bldP spid="17" grpId="0"/>
      <p:bldP spid="41" grpId="0"/>
      <p:bldP spid="43" grpId="0"/>
      <p:bldP spid="25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previews.123rf.com/images/sooolnce/sooolnce1610/sooolnce161000039/64622475-%EC%A0%9C%EC%8A%A4%EC%B2%98-%EC%86%90%EC%9D%98-%EA%B4%80%EC%8B%AC-%EC%9C%84%EC%AA%BD%EC%9C%BC%EB%A1%9C-%EA%B2%80%EC%A7%80-%EC%86%90%EA%B0%80%EB%9D%BD-%EC%84%A0%ED%83%9D-%EB%B0%A9%ED%96%A5%EC%9D%84-%ED%91%9C%EC%8B%9C%ED%95%A9%EB%8B%88%EB%8B%A4-%EB%B2%A1%ED%84%B0-%EC%9D%BC%EB%9F%AC%EC%8A%A4%ED%8A%B8-%EB%A0%88%EC%9D%B4-%EC%85%98%EC%9E%85%EB%8B%88%EB%8B%A4-.jpg">
            <a:extLst>
              <a:ext uri="{FF2B5EF4-FFF2-40B4-BE49-F238E27FC236}">
                <a16:creationId xmlns:a16="http://schemas.microsoft.com/office/drawing/2014/main" id="{D928C3D7-3028-4AD0-9D8D-24028A1EB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85" b="90000" l="10000" r="90000">
                        <a14:foregroundMark x1="59154" y1="9846" x2="63692" y2="8846"/>
                        <a14:foregroundMark x1="64308" y1="9000" x2="58923" y2="8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136" y="-360485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899199" y="5785201"/>
            <a:ext cx="2393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kern="0" spc="600" dirty="0" smtClean="0">
                <a:solidFill>
                  <a:schemeClr val="bg1"/>
                </a:solidFill>
                <a:latin typeface="+mj-lt"/>
              </a:rPr>
              <a:t>BUT !</a:t>
            </a:r>
            <a:endParaRPr lang="en-US" sz="5400" kern="0" spc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 rot="900000">
            <a:off x="931439" y="-490179"/>
            <a:ext cx="1994017" cy="1994017"/>
          </a:xfrm>
          <a:prstGeom prst="rect">
            <a:avLst/>
          </a:prstGeom>
          <a:noFill/>
          <a:ln w="1047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3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7010291" y="3845687"/>
            <a:ext cx="3457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팀원 모두가 안드로이드를 처음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생각대로 화면을 구성할 수 없음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44300" y="1991851"/>
            <a:ext cx="5647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자바는 아는데</a:t>
            </a:r>
            <a:r>
              <a:rPr lang="en-US" altLang="ko-KR" sz="54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…</a:t>
            </a:r>
            <a:endParaRPr 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09165" y="177499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900000">
            <a:off x="7153460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ê°êµ¬ë¦¬ ì¬ì§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764" y="1475302"/>
            <a:ext cx="3989646" cy="398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ame 6">
            <a:extLst>
              <a:ext uri="{FF2B5EF4-FFF2-40B4-BE49-F238E27FC236}">
                <a16:creationId xmlns:a16="http://schemas.microsoft.com/office/drawing/2014/main" id="{7752DFED-9BE1-46A5-81AE-B0130748EE73}"/>
              </a:ext>
            </a:extLst>
          </p:cNvPr>
          <p:cNvSpPr/>
          <p:nvPr/>
        </p:nvSpPr>
        <p:spPr>
          <a:xfrm>
            <a:off x="1719473" y="932990"/>
            <a:ext cx="3989645" cy="3989645"/>
          </a:xfrm>
          <a:prstGeom prst="frame">
            <a:avLst>
              <a:gd name="adj1" fmla="val 142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69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25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0640" y="1058388"/>
            <a:ext cx="6261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Unfortunately Error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 rot="900000">
            <a:off x="561932" y="253687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93" y="2527779"/>
            <a:ext cx="7396896" cy="42510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01" y="0"/>
            <a:ext cx="3683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94933" y="3729994"/>
            <a:ext cx="7802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화면이 </a:t>
            </a:r>
            <a:r>
              <a:rPr lang="ko-KR" altLang="en-US" sz="5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안넘어</a:t>
            </a:r>
            <a:r>
              <a:rPr lang="ko-KR" alt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ko-KR" alt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가는 에러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192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2245" y="1058388"/>
            <a:ext cx="4153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DB</a:t>
            </a:r>
            <a:r>
              <a:rPr lang="ko-KR" alt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연동 오류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66" y="2310817"/>
            <a:ext cx="7396896" cy="42489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66" y="2310817"/>
            <a:ext cx="7396896" cy="42489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49097" y="3729994"/>
            <a:ext cx="5493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서버 불안정 문제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285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7010291" y="3493995"/>
            <a:ext cx="3457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여러가지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버그들이 발생하여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모든 기능 하나하나를 독학하며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프로젝트를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진행했습니다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25011" y="1991851"/>
            <a:ext cx="4886274" cy="949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모든것을</a:t>
            </a: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배우면서</a:t>
            </a:r>
            <a:endParaRPr lang="en-US" altLang="ko-KR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900000">
            <a:off x="7153460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78" b="90000" l="7108" r="89951">
                        <a14:foregroundMark x1="25490" y1="43478" x2="25490" y2="43478"/>
                        <a14:foregroundMark x1="25980" y1="40435" x2="25980" y2="40435"/>
                        <a14:foregroundMark x1="27451" y1="39130" x2="27451" y2="39130"/>
                        <a14:foregroundMark x1="24020" y1="36522" x2="24020" y2="36522"/>
                        <a14:foregroundMark x1="19853" y1="35652" x2="19853" y2="35652"/>
                        <a14:foregroundMark x1="18873" y1="31739" x2="18873" y2="31739"/>
                        <a14:foregroundMark x1="17892" y1="28696" x2="17892" y2="28696"/>
                        <a14:foregroundMark x1="15686" y1="27826" x2="15686" y2="27826"/>
                        <a14:foregroundMark x1="14461" y1="26087" x2="14461" y2="26087"/>
                        <a14:foregroundMark x1="13971" y1="24783" x2="13725" y2="26087"/>
                        <a14:foregroundMark x1="16422" y1="28696" x2="16422" y2="28696"/>
                        <a14:foregroundMark x1="16422" y1="34783" x2="16422" y2="34783"/>
                        <a14:foregroundMark x1="18627" y1="38261" x2="18627" y2="38261"/>
                        <a14:foregroundMark x1="21814" y1="41304" x2="31373" y2="44783"/>
                        <a14:foregroundMark x1="27451" y1="43043" x2="37010" y2="31739"/>
                        <a14:foregroundMark x1="39461" y1="35217" x2="40931" y2="27826"/>
                        <a14:foregroundMark x1="39461" y1="31304" x2="29902" y2="44783"/>
                        <a14:foregroundMark x1="37500" y1="42174" x2="27696" y2="47391"/>
                        <a14:foregroundMark x1="40441" y1="36522" x2="43873" y2="40000"/>
                        <a14:foregroundMark x1="44363" y1="36957" x2="40931" y2="32609"/>
                        <a14:foregroundMark x1="43873" y1="32609" x2="44608" y2="39130"/>
                        <a14:foregroundMark x1="44853" y1="35217" x2="43137" y2="41739"/>
                        <a14:foregroundMark x1="43627" y1="40435" x2="45098" y2="43478"/>
                        <a14:foregroundMark x1="44853" y1="47391" x2="44853" y2="47391"/>
                        <a14:foregroundMark x1="44608" y1="51739" x2="44608" y2="51739"/>
                        <a14:foregroundMark x1="44608" y1="56087" x2="44608" y2="56087"/>
                        <a14:foregroundMark x1="44608" y1="60870" x2="44608" y2="60870"/>
                        <a14:foregroundMark x1="44608" y1="63478" x2="44608" y2="63478"/>
                        <a14:foregroundMark x1="44608" y1="65217" x2="45098" y2="66957"/>
                        <a14:foregroundMark x1="47059" y1="66957" x2="47059" y2="66957"/>
                        <a14:foregroundMark x1="47304" y1="67391" x2="48039" y2="69565"/>
                        <a14:foregroundMark x1="50490" y1="70435" x2="74020" y2="80435"/>
                        <a14:foregroundMark x1="72549" y1="81304" x2="49755" y2="76087"/>
                        <a14:foregroundMark x1="37745" y1="71304" x2="20833" y2="74348"/>
                        <a14:foregroundMark x1="29412" y1="69130" x2="34559" y2="52174"/>
                        <a14:foregroundMark x1="27206" y1="65652" x2="27206" y2="65652"/>
                        <a14:foregroundMark x1="26471" y1="65652" x2="26716" y2="50435"/>
                        <a14:foregroundMark x1="14706" y1="36957" x2="7108" y2="27826"/>
                        <a14:foregroundMark x1="50735" y1="70435" x2="53431" y2="73913"/>
                        <a14:foregroundMark x1="45098" y1="68696" x2="46814" y2="72174"/>
                        <a14:foregroundMark x1="50490" y1="12174" x2="85784" y2="30870"/>
                        <a14:foregroundMark x1="49510" y1="17826" x2="80147" y2="30000"/>
                        <a14:foregroundMark x1="49755" y1="25217" x2="72794" y2="29130"/>
                        <a14:foregroundMark x1="82598" y1="33043" x2="88480" y2="32609"/>
                        <a14:foregroundMark x1="83578" y1="30000" x2="87255" y2="30000"/>
                        <a14:foregroundMark x1="81863" y1="30000" x2="86520" y2="27826"/>
                        <a14:foregroundMark x1="85784" y1="27826" x2="57353" y2="13913"/>
                        <a14:foregroundMark x1="69118" y1="19565" x2="62010" y2="11739"/>
                        <a14:foregroundMark x1="62745" y1="14783" x2="51961" y2="10000"/>
                        <a14:foregroundMark x1="55882" y1="13478" x2="55882" y2="3478"/>
                        <a14:backgroundMark x1="4657" y1="36522" x2="4657" y2="365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71855" y="2760600"/>
            <a:ext cx="8050823" cy="453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7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theme/theme1.xml><?xml version="1.0" encoding="utf-8"?>
<a:theme xmlns:a="http://schemas.openxmlformats.org/drawingml/2006/main" name="Office Theme">
  <a:themeElements>
    <a:clrScheme name="Hexon-Tosc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6C6BA"/>
      </a:accent1>
      <a:accent2>
        <a:srgbClr val="3F434D"/>
      </a:accent2>
      <a:accent3>
        <a:srgbClr val="46C6BA"/>
      </a:accent3>
      <a:accent4>
        <a:srgbClr val="3F434D"/>
      </a:accent4>
      <a:accent5>
        <a:srgbClr val="46C6BA"/>
      </a:accent5>
      <a:accent6>
        <a:srgbClr val="3F434D"/>
      </a:accent6>
      <a:hlink>
        <a:srgbClr val="0563C1"/>
      </a:hlink>
      <a:folHlink>
        <a:srgbClr val="954F72"/>
      </a:folHlink>
    </a:clrScheme>
    <a:fontScheme name="Business">
      <a:majorFont>
        <a:latin typeface="Montserrat Semi Bo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387</Words>
  <Application>Microsoft Office PowerPoint</Application>
  <PresentationFormat>와이드스크린</PresentationFormat>
  <Paragraphs>120</Paragraphs>
  <Slides>22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Lato</vt:lpstr>
      <vt:lpstr>Montserrat Semi Bold</vt:lpstr>
      <vt:lpstr>Raleway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ilhamsyahvutra@outlook.com</dc:creator>
  <cp:lastModifiedBy>halumni</cp:lastModifiedBy>
  <cp:revision>175</cp:revision>
  <dcterms:created xsi:type="dcterms:W3CDTF">2018-05-05T03:43:01Z</dcterms:created>
  <dcterms:modified xsi:type="dcterms:W3CDTF">2019-06-09T15:18:45Z</dcterms:modified>
</cp:coreProperties>
</file>